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22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  <p:sldId id="277" r:id="rId26"/>
  </p:sldIdLst>
  <p:sldSz cy="5143500" cx="9144000"/>
  <p:notesSz cx="6858000" cy="9144000"/>
  <p:embeddedFontLst>
    <p:embeddedFont>
      <p:font typeface="Oswald"/>
      <p:regular r:id="rId27"/>
      <p:bold r:id="rId2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6.xml"/><Relationship Id="rId22" Type="http://schemas.openxmlformats.org/officeDocument/2006/relationships/slide" Target="slides/slide18.xml"/><Relationship Id="rId21" Type="http://schemas.openxmlformats.org/officeDocument/2006/relationships/slide" Target="slides/slide17.xml"/><Relationship Id="rId24" Type="http://schemas.openxmlformats.org/officeDocument/2006/relationships/slide" Target="slides/slide20.xml"/><Relationship Id="rId23" Type="http://schemas.openxmlformats.org/officeDocument/2006/relationships/slide" Target="slides/slide19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26" Type="http://schemas.openxmlformats.org/officeDocument/2006/relationships/slide" Target="slides/slide22.xml"/><Relationship Id="rId25" Type="http://schemas.openxmlformats.org/officeDocument/2006/relationships/slide" Target="slides/slide21.xml"/><Relationship Id="rId28" Type="http://schemas.openxmlformats.org/officeDocument/2006/relationships/font" Target="fonts/Oswald-bold.fntdata"/><Relationship Id="rId27" Type="http://schemas.openxmlformats.org/officeDocument/2006/relationships/font" Target="fonts/Oswald-regular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slide" Target="slides/slide13.xml"/><Relationship Id="rId16" Type="http://schemas.openxmlformats.org/officeDocument/2006/relationships/slide" Target="slides/slide12.xml"/><Relationship Id="rId19" Type="http://schemas.openxmlformats.org/officeDocument/2006/relationships/slide" Target="slides/slide15.xml"/><Relationship Id="rId18" Type="http://schemas.openxmlformats.org/officeDocument/2006/relationships/slide" Target="slides/slide1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Shape 8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1" name="Shape 9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7" name="Shape 9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Shape 10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" name="Shape 10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5" name="Shape 11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Shape 13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Shape 13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Shape 13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9" name="Shape 13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Shape 14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5" name="Shape 14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Shape 15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Shape 15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Shape 15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7" name="Shape 15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" name="Shape 4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" name="Shape 4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idx="1" type="subTitle"/>
          </p:nvPr>
        </p:nvSpPr>
        <p:spPr>
          <a:xfrm>
            <a:off x="685800" y="2840053"/>
            <a:ext cx="7772400" cy="7847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Shape 11"/>
          <p:cNvSpPr txBox="1"/>
          <p:nvPr>
            <p:ph type="ctrTitle"/>
          </p:nvPr>
        </p:nvSpPr>
        <p:spPr>
          <a:xfrm>
            <a:off x="685800" y="1583342"/>
            <a:ext cx="7772400" cy="11597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" type="body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2" type="body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idx="1" type="body"/>
          </p:nvPr>
        </p:nvSpPr>
        <p:spPr>
          <a:xfrm>
            <a:off x="457200" y="4406309"/>
            <a:ext cx="8229600" cy="5195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1"/>
              </a:buClr>
              <a:buSzPct val="100000"/>
              <a:buNone/>
              <a:defRPr sz="1800">
                <a:solidFill>
                  <a:schemeClr val="dk1"/>
                </a:solidFill>
              </a:defRPr>
            </a:lvl1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b="50%" l="50%" r="50%" t="50%"/>
          </a:path>
          <a:tileRect/>
        </a:gra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SzPct val="100000"/>
              <a:defRPr sz="3000"/>
            </a:lvl1pPr>
            <a:lvl2pPr lvl="1">
              <a:spcBef>
                <a:spcPts val="480"/>
              </a:spcBef>
              <a:buSzPct val="100000"/>
              <a:defRPr sz="2400"/>
            </a:lvl2pPr>
            <a:lvl3pPr lvl="2">
              <a:spcBef>
                <a:spcPts val="480"/>
              </a:spcBef>
              <a:buSzPct val="100000"/>
              <a:defRPr sz="2400"/>
            </a:lvl3pPr>
            <a:lvl4pPr lvl="3">
              <a:spcBef>
                <a:spcPts val="360"/>
              </a:spcBef>
              <a:buSzPct val="100000"/>
              <a:defRPr sz="1800"/>
            </a:lvl4pPr>
            <a:lvl5pPr lvl="4">
              <a:spcBef>
                <a:spcPts val="360"/>
              </a:spcBef>
              <a:buSzPct val="100000"/>
              <a:defRPr sz="1800"/>
            </a:lvl5pPr>
            <a:lvl6pPr lvl="5">
              <a:spcBef>
                <a:spcPts val="360"/>
              </a:spcBef>
              <a:buSzPct val="100000"/>
              <a:defRPr sz="1800"/>
            </a:lvl6pPr>
            <a:lvl7pPr lvl="6">
              <a:spcBef>
                <a:spcPts val="360"/>
              </a:spcBef>
              <a:buSzPct val="100000"/>
              <a:defRPr sz="1800"/>
            </a:lvl7pPr>
            <a:lvl8pPr lvl="7">
              <a:spcBef>
                <a:spcPts val="360"/>
              </a:spcBef>
              <a:buSzPct val="100000"/>
              <a:defRPr sz="1800"/>
            </a:lvl8pPr>
            <a:lvl9pPr lvl="8">
              <a:spcBef>
                <a:spcPts val="360"/>
              </a:spcBef>
              <a:buSzPct val="100000"/>
              <a:defRPr sz="1800"/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dk1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/>
          <p:nvPr/>
        </p:nvSpPr>
        <p:spPr>
          <a:xfrm>
            <a:off x="588275" y="1438300"/>
            <a:ext cx="7830300" cy="3276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6000">
                <a:latin typeface="Oswald"/>
                <a:ea typeface="Oswald"/>
                <a:cs typeface="Oswald"/>
                <a:sym typeface="Oswald"/>
              </a:rPr>
              <a:t>20 Membership Site </a:t>
            </a:r>
          </a:p>
          <a:p>
            <a:pPr lvl="0" rtl="0" algn="ctr">
              <a:spcBef>
                <a:spcPts val="0"/>
              </a:spcBef>
              <a:buNone/>
            </a:pPr>
            <a:r>
              <a:rPr b="1" i="1" lang="en" sz="9000">
                <a:solidFill>
                  <a:srgbClr val="0B5394"/>
                </a:solidFill>
                <a:latin typeface="Oswald"/>
                <a:ea typeface="Oswald"/>
                <a:cs typeface="Oswald"/>
                <a:sym typeface="Oswald"/>
              </a:rPr>
              <a:t>Power Tips</a:t>
            </a:r>
          </a:p>
        </p:txBody>
      </p:sp>
    </p:spTree>
  </p:cSld>
  <p:clrMapOvr>
    <a:masterClrMapping/>
  </p:clrMapOvr>
  <p:transition spd="slow">
    <p:fade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#9</a:t>
            </a:r>
          </a:p>
        </p:txBody>
      </p:sp>
      <p:sp>
        <p:nvSpPr>
          <p:cNvPr id="88" name="Shape 88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Let your subscribers help you!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You can do this by making them moderators for example, or by getting them to contribute content. You can even make this a condition that has to be met for them to become a member…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fade/>
  </p:transition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#10</a:t>
            </a:r>
          </a:p>
        </p:txBody>
      </p:sp>
      <p:sp>
        <p:nvSpPr>
          <p:cNvPr id="94" name="Shape 94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Offer more than content.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You can also offer videos, consultation, podcasts, apps, physical products and much more!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#11</a:t>
            </a:r>
          </a:p>
        </p:txBody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457200" y="384950"/>
            <a:ext cx="8229600" cy="4437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Be inventive with your content!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Originality is an absolute must when you are charging for your content.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#12</a:t>
            </a:r>
          </a:p>
        </p:txBody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x="457200" y="387450"/>
            <a:ext cx="8229600" cy="41891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/>
              <a:t> 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Treat this as a service.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That means you have to answer emails and complaints.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#13</a:t>
            </a:r>
          </a:p>
        </p:txBody>
      </p:sp>
      <p:sp>
        <p:nvSpPr>
          <p:cNvPr id="112" name="Shape 112"/>
          <p:cNvSpPr txBox="1"/>
          <p:nvPr>
            <p:ph idx="1" type="body"/>
          </p:nvPr>
        </p:nvSpPr>
        <p:spPr>
          <a:xfrm>
            <a:off x="531875" y="472050"/>
            <a:ext cx="8229600" cy="41475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l">
              <a:spcBef>
                <a:spcPts val="0"/>
              </a:spcBef>
              <a:buNone/>
            </a:pPr>
            <a:r>
              <a:rPr b="1" lang="en"/>
              <a:t> 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Partner with other brands to provide the VIP treatment!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If you really want to give your customers the feeling of being VIP, partner with other companies to get them discounts and special offers.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#14</a:t>
            </a:r>
          </a:p>
        </p:txBody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x="457200" y="429600"/>
            <a:ext cx="8229600" cy="40937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Over deliver.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This means that you’re going to offer more value than you promised. This is a great way to create satisfied customers! 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 	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  <p:transition spd="slow">
    <p:fade/>
  </p:transition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#15</a:t>
            </a:r>
          </a:p>
        </p:txBody>
      </p:sp>
      <p:sp>
        <p:nvSpPr>
          <p:cNvPr id="124" name="Shape 124"/>
          <p:cNvSpPr txBox="1"/>
          <p:nvPr>
            <p:ph idx="1" type="body"/>
          </p:nvPr>
        </p:nvSpPr>
        <p:spPr>
          <a:xfrm>
            <a:off x="556000" y="5492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Start small.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Don’t expect to make a million bucks overnight – start modest and build up.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#16</a:t>
            </a:r>
          </a:p>
        </p:txBody>
      </p:sp>
      <p:sp>
        <p:nvSpPr>
          <p:cNvPr id="130" name="Shape 130"/>
          <p:cNvSpPr txBox="1"/>
          <p:nvPr>
            <p:ph idx="1" type="body"/>
          </p:nvPr>
        </p:nvSpPr>
        <p:spPr>
          <a:xfrm>
            <a:off x="522550" y="528050"/>
            <a:ext cx="8229600" cy="41235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Verify your market.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Make sure there’s an audience for what you’re selling before you invest too much time and effort in creating content.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Shape 13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#17</a:t>
            </a:r>
          </a:p>
        </p:txBody>
      </p:sp>
      <p:sp>
        <p:nvSpPr>
          <p:cNvPr id="136" name="Shape 136"/>
          <p:cNvSpPr txBox="1"/>
          <p:nvPr>
            <p:ph idx="1" type="body"/>
          </p:nvPr>
        </p:nvSpPr>
        <p:spPr>
          <a:xfrm>
            <a:off x="578550" y="490700"/>
            <a:ext cx="8229600" cy="41609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Create content in advance.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This is a good idea to make sure that there’s no lapse in content when you get a busy week!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fade/>
  </p:transition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Shape 14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#18</a:t>
            </a:r>
          </a:p>
        </p:txBody>
      </p:sp>
      <p:sp>
        <p:nvSpPr>
          <p:cNvPr id="142" name="Shape 142"/>
          <p:cNvSpPr txBox="1"/>
          <p:nvPr>
            <p:ph idx="1" type="body"/>
          </p:nvPr>
        </p:nvSpPr>
        <p:spPr>
          <a:xfrm>
            <a:off x="382525" y="528025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Choose a niche you enjoy!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You’re going to be writing about it for a long time to come so you might as well enjoy it!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Tip #1</a:t>
            </a:r>
          </a:p>
        </p:txBody>
      </p:sp>
      <p:sp>
        <p:nvSpPr>
          <p:cNvPr id="40" name="Shape 40"/>
          <p:cNvSpPr txBox="1"/>
          <p:nvPr>
            <p:ph idx="1" type="body"/>
          </p:nvPr>
        </p:nvSpPr>
        <p:spPr>
          <a:xfrm>
            <a:off x="457200" y="1063375"/>
            <a:ext cx="8229600" cy="38343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Always offer a free trial!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42307"/>
              <a:buFont typeface="Arial"/>
              <a:buNone/>
            </a:pPr>
            <a:r>
              <a:rPr b="1" lang="en" sz="2600"/>
              <a:t>This gives you the chance to make a strong case for your membership!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Shape 14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#19</a:t>
            </a:r>
          </a:p>
        </p:txBody>
      </p:sp>
      <p:sp>
        <p:nvSpPr>
          <p:cNvPr id="148" name="Shape 148"/>
          <p:cNvSpPr txBox="1"/>
          <p:nvPr>
            <p:ph idx="1" type="body"/>
          </p:nvPr>
        </p:nvSpPr>
        <p:spPr>
          <a:xfrm>
            <a:off x="457200" y="384950"/>
            <a:ext cx="8229600" cy="45017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rPr b="1" lang="en"/>
              <a:t>Have tiers of membership!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rPr b="1" lang="en"/>
              <a:t>This lets you attract the lower paying customers and then potentially ‘upgrade them’ to a premium membership down the line. It also makes the premium option seem even more premium by comparison!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hape 153"/>
          <p:cNvSpPr txBox="1"/>
          <p:nvPr>
            <p:ph type="title"/>
          </p:nvPr>
        </p:nvSpPr>
        <p:spPr>
          <a:xfrm>
            <a:off x="457200" y="165000"/>
            <a:ext cx="8229600" cy="7266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#20</a:t>
            </a:r>
          </a:p>
        </p:txBody>
      </p:sp>
      <p:sp>
        <p:nvSpPr>
          <p:cNvPr id="154" name="Shape 154"/>
          <p:cNvSpPr txBox="1"/>
          <p:nvPr>
            <p:ph idx="1" type="body"/>
          </p:nvPr>
        </p:nvSpPr>
        <p:spPr>
          <a:xfrm>
            <a:off x="587250" y="427300"/>
            <a:ext cx="8229600" cy="4151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One question to always ask…</a:t>
            </a:r>
          </a:p>
          <a:p>
            <a:pPr lvl="0" rtl="0" algn="l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Is ‘would you pay for it’?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Shape 159"/>
          <p:cNvSpPr txBox="1"/>
          <p:nvPr>
            <p:ph type="title"/>
          </p:nvPr>
        </p:nvSpPr>
        <p:spPr>
          <a:xfrm>
            <a:off x="956850" y="1782250"/>
            <a:ext cx="7230300" cy="758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lnSpc>
                <a:spcPct val="120000"/>
              </a:lnSpc>
              <a:spcBef>
                <a:spcPts val="0"/>
              </a:spcBef>
              <a:buNone/>
            </a:pPr>
            <a:r>
              <a:rPr lang="en"/>
              <a:t>Get More Tips By Visiting:</a:t>
            </a:r>
          </a:p>
        </p:txBody>
      </p:sp>
      <p:sp>
        <p:nvSpPr>
          <p:cNvPr id="160" name="Shape 160"/>
          <p:cNvSpPr txBox="1"/>
          <p:nvPr>
            <p:ph idx="1" type="body"/>
          </p:nvPr>
        </p:nvSpPr>
        <p:spPr>
          <a:xfrm>
            <a:off x="2055900" y="3067400"/>
            <a:ext cx="5032200" cy="8163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lnSpc>
                <a:spcPct val="120000"/>
              </a:lnSpc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www.YourWebsite.com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457200" y="77653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#2</a:t>
            </a:r>
          </a:p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457200" y="622725"/>
            <a:ext cx="8229600" cy="44459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Create a collective pronoun for your members!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This helps to make them feel like a part of something big! Often it means taking your brand and putting ‘ers’ on the end!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l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fade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#3</a:t>
            </a:r>
          </a:p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94350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387350"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Talk about membership elsewhere in your site.</a:t>
            </a:r>
          </a:p>
          <a:p>
            <a:pPr indent="387350"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indent="387350"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Drop into conversation occasionally how your members just received their free gifts etc. and make sure that everyone else sees!</a:t>
            </a:r>
          </a:p>
          <a:p>
            <a:pPr indent="457200" lvl="0" rtl="0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fade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type="title"/>
          </p:nvPr>
        </p:nvSpPr>
        <p:spPr>
          <a:xfrm>
            <a:off x="457200" y="73800"/>
            <a:ext cx="8229600" cy="6959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#4</a:t>
            </a:r>
          </a:p>
        </p:txBody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457200" y="204050"/>
            <a:ext cx="8229600" cy="4511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l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Have a strong brand!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Branding becomes extra important when you’re trying to get people behind your movement. Your brand should speak to your philosophy and be something people want to get involve in!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fade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#5</a:t>
            </a:r>
          </a:p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457200" y="975600"/>
            <a:ext cx="8229600" cy="3954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Create a movement that is driven by a philosophy!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This is what makes you a movement and not just a business. What is the lifestyle you’re promoting? Why is it important to people?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fade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#6</a:t>
            </a:r>
          </a:p>
        </p:txBody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Choose the niche with the best route to market.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Sometimes this will mean thinking about what marmokets you already have easy access to. Who do you know who can help you promote your product?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t/>
            </a:r>
            <a:endParaRPr sz="2400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  <p:transition spd="slow">
    <p:fade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#7</a:t>
            </a:r>
          </a:p>
        </p:txBody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410525" y="528050"/>
            <a:ext cx="8229600" cy="42305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l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Make it easy to unsubscribe.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Not only does this prevent disgruntled customers, it removes the risk associated with signing up.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#8</a:t>
            </a:r>
          </a:p>
        </p:txBody>
      </p:sp>
      <p:sp>
        <p:nvSpPr>
          <p:cNvPr id="82" name="Shape 82"/>
          <p:cNvSpPr txBox="1"/>
          <p:nvPr>
            <p:ph idx="1" type="body"/>
          </p:nvPr>
        </p:nvSpPr>
        <p:spPr>
          <a:xfrm>
            <a:off x="457200" y="500050"/>
            <a:ext cx="8229600" cy="41301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Use a recognized payment system.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Like PayPal. This also removes risk by using something people are already familiar with.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fade/>
  </p:transition>
</p:sld>
</file>

<file path=ppt/theme/theme1.xml><?xml version="1.0" encoding="utf-8"?>
<a:theme xmlns:a="http://schemas.openxmlformats.org/drawingml/2006/main" xmlns:r="http://schemas.openxmlformats.org/officeDocument/2006/relationships" name="light-gradien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